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4"/>
    <p:sldMasterId id="2147483660" r:id="rId5"/>
  </p:sldMasterIdLst>
  <p:notesMasterIdLst>
    <p:notesMasterId r:id="rId10"/>
  </p:notesMasterIdLst>
  <p:sldIdLst>
    <p:sldId id="1881" r:id="rId6"/>
    <p:sldId id="1882" r:id="rId7"/>
    <p:sldId id="1883" r:id="rId8"/>
    <p:sldId id="1884" r:id="rId9"/>
  </p:sldIdLst>
  <p:sldSz cx="9144000" cy="5145088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FF"/>
    <a:srgbClr val="070FB9"/>
    <a:srgbClr val="0DA311"/>
    <a:srgbClr val="E5ECF0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640"/>
  </p:normalViewPr>
  <p:slideViewPr>
    <p:cSldViewPr>
      <p:cViewPr>
        <p:scale>
          <a:sx n="90" d="100"/>
          <a:sy n="90" d="100"/>
        </p:scale>
        <p:origin x="759" y="546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F602F-8E05-485D-BF1B-E5F5A7E59436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0F7A2-E3F9-4FD1-8950-C78D9033418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601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7024B-65FB-96D0-481E-19F3B8923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4B5B58-8F1D-30E7-D1F3-D09EDF3E73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DAD657-CE4A-BB7D-65DB-1DC4417240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B144F-EC8C-2C3B-D001-2112D3BCD9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0F7A2-E3F9-4FD1-8950-C78D9033418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9442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02605-F0F3-5F8A-BAA8-382073D71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6FC5A7-AF0A-2708-1120-33B9C6907B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3800F4-D8BA-99CD-CF99-80C1F0FF76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462AF-E32B-3873-E221-D4E936CC7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0F7A2-E3F9-4FD1-8950-C78D9033418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603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8315"/>
            <a:ext cx="7772400" cy="11028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6C-7099-4914-99FE-1C6495073C9A}" type="slidenum">
              <a:rPr lang="pt-BR" smtClean="0"/>
              <a:t>‹#›</a:t>
            </a:fld>
            <a:endParaRPr lang="pt-BR" dirty="0"/>
          </a:p>
        </p:txBody>
      </p:sp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3EC104AC-744E-B6CF-4C13-B80AD207D37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" y="-19744"/>
            <a:ext cx="9141872" cy="514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78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691"/>
            <a:ext cx="4040188" cy="47997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691"/>
            <a:ext cx="4041775" cy="47997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660"/>
            <a:ext cx="4041775" cy="296438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75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937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180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850"/>
            <a:ext cx="3008313" cy="871807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853"/>
            <a:ext cx="5111750" cy="439119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660"/>
            <a:ext cx="3008313" cy="3519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39705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1562"/>
            <a:ext cx="5486400" cy="425185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6747"/>
            <a:ext cx="5486400" cy="6038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70458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00523"/>
            <a:ext cx="8229600" cy="339552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10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6044"/>
            <a:ext cx="2057400" cy="4389999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6044"/>
            <a:ext cx="6019800" cy="438999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443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00521"/>
            <a:ext cx="4038600" cy="16399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200521"/>
            <a:ext cx="4038600" cy="16399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7200" y="2954855"/>
            <a:ext cx="4038600" cy="1641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8200" y="2954855"/>
            <a:ext cx="4038600" cy="1641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36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Interface gráfica do usuário, Aplicativo, Word&#10;&#10;Descrição gerada automaticamente">
            <a:extLst>
              <a:ext uri="{FF2B5EF4-FFF2-40B4-BE49-F238E27FC236}">
                <a16:creationId xmlns:a16="http://schemas.microsoft.com/office/drawing/2014/main" id="{6FBDF8C4-9207-44F2-B56C-8BD4D1F8A36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"/>
            <a:ext cx="9144000" cy="5144357"/>
          </a:xfrm>
          <a:prstGeom prst="rect">
            <a:avLst/>
          </a:prstGeom>
        </p:spPr>
      </p:pic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0DB6143-9E88-2946-8DB5-CB85887D7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92874-E61E-49F3-AEE6-391A27A9BD90}" type="datetime1">
              <a:rPr lang="pt-BR" smtClean="0"/>
              <a:t>07/08/2026</a:t>
            </a:fld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DD47B7CA-9967-A540-F58F-B55F5347B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54554C14-F49B-03E7-D199-0DF73FABC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14864" y="4768736"/>
            <a:ext cx="2133600" cy="2739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20AE86C-7099-4914-99FE-1C6495073C9A}" type="slidenum">
              <a:rPr lang="pt-BR" smtClean="0"/>
              <a:pPr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858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Interface gráfica do usuário, Aplicativo, Word&#10;&#10;Descrição gerada automaticamente">
            <a:extLst>
              <a:ext uri="{FF2B5EF4-FFF2-40B4-BE49-F238E27FC236}">
                <a16:creationId xmlns:a16="http://schemas.microsoft.com/office/drawing/2014/main" id="{D6EBC87F-B72E-943A-B44C-31D834F6052E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164832"/>
          </a:xfrm>
          <a:prstGeom prst="rect">
            <a:avLst/>
          </a:prstGeom>
        </p:spPr>
      </p:pic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83ED4B9-7F8B-B09D-E954-4936A005B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4636-59FC-4BDD-8F7B-975002E56921}" type="datetime1">
              <a:rPr lang="pt-BR" smtClean="0"/>
              <a:t>07/08/2026</a:t>
            </a:fld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85D47086-60DD-C8ED-F351-90B9C486D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D01D10BC-AD55-8DDF-CA70-F928591D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14864" y="4768736"/>
            <a:ext cx="2133600" cy="2739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20AE86C-7099-4914-99FE-1C6495073C9A}" type="slidenum">
              <a:rPr lang="pt-BR" smtClean="0"/>
              <a:pPr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8472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87F61DB-BC64-46D9-3FAE-B5E03696F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7E96-3BE2-4BC0-AC5B-978D505EDA02}" type="datetime1">
              <a:rPr lang="pt-BR" smtClean="0"/>
              <a:t>07/08/2026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9C77156-D4D3-9546-2D55-8842DC56D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8FEF040-A7BB-014B-D1D1-338C5C5B4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6C-7099-4914-99FE-1C6495073C9A}" type="slidenum">
              <a:rPr lang="pt-BR" smtClean="0"/>
              <a:t>‹#›</a:t>
            </a:fld>
            <a:endParaRPr lang="pt-BR"/>
          </a:p>
        </p:txBody>
      </p:sp>
      <p:pic>
        <p:nvPicPr>
          <p:cNvPr id="6" name="Imagem 5" descr="Interface gráfica do usuário, Aplicativo, Word">
            <a:extLst>
              <a:ext uri="{FF2B5EF4-FFF2-40B4-BE49-F238E27FC236}">
                <a16:creationId xmlns:a16="http://schemas.microsoft.com/office/drawing/2014/main" id="{39F56A94-7199-F929-BAFC-E3E612267F90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8"/>
            <a:ext cx="9144000" cy="514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6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061872D-1B9F-8506-3109-A503B5898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634B4-7913-43A6-BA34-EF4FF3482DA9}" type="datetime1">
              <a:rPr lang="pt-BR" smtClean="0"/>
              <a:t>07/08/2026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70A522C-4B90-4620-FC96-0FA13FC8C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ED88D1D-4633-7F7E-AB35-BE0595D8E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E86C-7099-4914-99FE-1C6495073C9A}" type="slidenum">
              <a:rPr lang="pt-BR" smtClean="0"/>
              <a:t>‹#›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7C8AE82-15DD-4170-7D03-2C3355BA103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" y="0"/>
            <a:ext cx="9141872" cy="514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64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8315"/>
            <a:ext cx="7772400" cy="11028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403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523"/>
            <a:ext cx="8229600" cy="3395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2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6198"/>
            <a:ext cx="7772400" cy="1021871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708"/>
            <a:ext cx="7772400" cy="11254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62446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523"/>
            <a:ext cx="4038600" cy="3395520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523"/>
            <a:ext cx="4038600" cy="3395520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06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17E96-3BE2-4BC0-AC5B-978D505EDA02}" type="datetime1">
              <a:rPr lang="pt-BR" smtClean="0"/>
              <a:t>07/08/2026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8736"/>
            <a:ext cx="2895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8736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E86C-7099-4914-99FE-1C6495073C9A}" type="slidenum">
              <a:rPr lang="pt-BR" smtClean="0"/>
              <a:t>‹#›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61CC3BC-A29D-E486-7777-57640F51F5A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787775" y="4898708"/>
            <a:ext cx="1603375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20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CLASSIFICAÇÃO: PÚBLICA</a:t>
            </a:r>
          </a:p>
        </p:txBody>
      </p:sp>
    </p:spTree>
    <p:extLst>
      <p:ext uri="{BB962C8B-B14F-4D97-AF65-F5344CB8AC3E}">
        <p14:creationId xmlns:p14="http://schemas.microsoft.com/office/powerpoint/2010/main" val="1011967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58" r:id="rId3"/>
    <p:sldLayoutId id="2147483659" r:id="rId4"/>
    <p:sldLayoutId id="2147483656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>
            <a:extLst>
              <a:ext uri="{FF2B5EF4-FFF2-40B4-BE49-F238E27FC236}">
                <a16:creationId xmlns:a16="http://schemas.microsoft.com/office/drawing/2014/main" id="{C5C5D155-1C98-4574-B539-0BA3E73B6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514508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algn="ctr" eaLnBrk="0" hangingPunct="0">
              <a:spcBef>
                <a:spcPct val="50000"/>
              </a:spcBef>
              <a:defRPr sz="14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ctr" eaLnBrk="0" hangingPunct="0">
              <a:spcBef>
                <a:spcPct val="50000"/>
              </a:spcBef>
              <a:defRPr sz="14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ctr" eaLnBrk="0" hangingPunct="0">
              <a:spcBef>
                <a:spcPct val="50000"/>
              </a:spcBef>
              <a:defRPr sz="14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ctr" eaLnBrk="0" hangingPunct="0">
              <a:spcBef>
                <a:spcPct val="50000"/>
              </a:spcBef>
              <a:defRPr sz="14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ctr" eaLnBrk="0" hangingPunct="0">
              <a:spcBef>
                <a:spcPct val="50000"/>
              </a:spcBef>
              <a:defRPr sz="14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en-US" altLang="en-US" sz="1050"/>
          </a:p>
        </p:txBody>
      </p:sp>
      <p:sp>
        <p:nvSpPr>
          <p:cNvPr id="1027" name="Text Box 14">
            <a:extLst>
              <a:ext uri="{FF2B5EF4-FFF2-40B4-BE49-F238E27FC236}">
                <a16:creationId xmlns:a16="http://schemas.microsoft.com/office/drawing/2014/main" id="{F67C765A-A266-4D8F-B29C-C81355844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3450" y="4939048"/>
            <a:ext cx="457200" cy="184723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E211D657-CD25-4208-81B2-ACA6FB4FE1C0}" type="slidenum">
              <a:rPr lang="pt-BR" altLang="en-US" sz="1200" b="1" i="0" smtClean="0"/>
              <a:pPr>
                <a:defRPr/>
              </a:pPr>
              <a:t>‹#›</a:t>
            </a:fld>
            <a:endParaRPr lang="pt-BR" altLang="en-US" sz="1200" b="1" i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20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5pPr>
      <a:lvl6pPr marL="3429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6pPr>
      <a:lvl7pPr marL="6858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7pPr>
      <a:lvl8pPr marL="10287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8pPr>
      <a:lvl9pPr marL="1371600"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7026D-BD98-1A53-F06A-0E59A68D7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7E0F5E-C005-65B8-8CFD-848CA1FA07B3}"/>
              </a:ext>
            </a:extLst>
          </p:cNvPr>
          <p:cNvSpPr txBox="1"/>
          <p:nvPr/>
        </p:nvSpPr>
        <p:spPr>
          <a:xfrm>
            <a:off x="-17328" y="794"/>
            <a:ext cx="9145016" cy="216982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GROUND2026  &amp;  12th LPE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i="1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Foz do Iguaçu – September 2026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i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 of “ppt” presentations:</a:t>
            </a:r>
          </a:p>
          <a:p>
            <a:pPr algn="ctr">
              <a:defRPr/>
            </a:pPr>
            <a:endParaRPr lang="en-US" sz="1200" b="1" i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464AD64-B00C-4C49-20A1-0A7D926C9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2284512"/>
            <a:ext cx="8806069" cy="256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342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Only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the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first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page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of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the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presentation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should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have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the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format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indicated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in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the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next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slide.</a:t>
            </a:r>
            <a:b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            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See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an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example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in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the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last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slide.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altLang="pt-BR" sz="2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342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The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format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of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the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other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pages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is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free</a:t>
            </a:r>
            <a:r>
              <a:rPr lang="pt-BR" altLang="pt-BR" sz="2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. </a:t>
            </a:r>
            <a:endParaRPr lang="pt-BR" altLang="pt-BR" sz="2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651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3EA33-9D2B-987A-4A22-0C9F8ABC9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1A739F-6E3E-4522-80B4-92C8FDC6E59D}"/>
              </a:ext>
            </a:extLst>
          </p:cNvPr>
          <p:cNvSpPr txBox="1"/>
          <p:nvPr/>
        </p:nvSpPr>
        <p:spPr>
          <a:xfrm>
            <a:off x="0" y="13778"/>
            <a:ext cx="9144000" cy="511422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800" b="1" i="1" strike="noStrik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solidFill>
                  <a:srgbClr val="00B0F0"/>
                </a:solidFill>
              </a:rPr>
              <a:t> </a:t>
            </a: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6EC61079-2A7F-946B-9672-A5AE60257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1106221"/>
            <a:ext cx="8707078" cy="96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300" dirty="0" err="1">
                <a:solidFill>
                  <a:srgbClr val="BDD9F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xxxxxxxxxxxxxxxxxxxx</a:t>
            </a:r>
            <a:r>
              <a:rPr lang="en-US" sz="2300" dirty="0">
                <a:solidFill>
                  <a:srgbClr val="BDD9F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 Title </a:t>
            </a:r>
            <a:r>
              <a:rPr lang="en-US" sz="2300" dirty="0" err="1">
                <a:solidFill>
                  <a:srgbClr val="BDD9F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xxxxxxxxxxxxxxxxxx</a:t>
            </a:r>
            <a:br>
              <a:rPr lang="en-US" sz="2300" dirty="0">
                <a:solidFill>
                  <a:srgbClr val="BDD9F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</a:br>
            <a:r>
              <a:rPr lang="en-US" sz="2300" dirty="0" err="1">
                <a:solidFill>
                  <a:srgbClr val="BDD9F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xxxxxxxxxxxxxxxxxxxxxxxxxxx</a:t>
            </a:r>
            <a:r>
              <a:rPr lang="en-US" sz="2300" dirty="0">
                <a:solidFill>
                  <a:srgbClr val="BDD9F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81E0135F-C88C-BC1F-75FB-5AEE2A514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0693" y="2212504"/>
            <a:ext cx="5380949" cy="1004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2200" b="1" dirty="0" err="1">
                <a:solidFill>
                  <a:srgbClr val="00B0F0"/>
                </a:solidFill>
                <a:latin typeface="Arial" panose="020B0604020202020204" pitchFamily="34" charset="0"/>
              </a:rPr>
              <a:t>Presenter</a:t>
            </a:r>
            <a:r>
              <a:rPr lang="pt-BR" altLang="pt-BR" sz="2200" b="1" dirty="0">
                <a:solidFill>
                  <a:srgbClr val="00B0F0"/>
                </a:solidFill>
                <a:latin typeface="Arial" panose="020B0604020202020204" pitchFamily="34" charset="0"/>
              </a:rPr>
              <a:t>: Dr. </a:t>
            </a:r>
            <a:r>
              <a:rPr lang="pt-BR" altLang="pt-BR" sz="2200" b="1" dirty="0" err="1">
                <a:solidFill>
                  <a:srgbClr val="00B0F0"/>
                </a:solidFill>
                <a:latin typeface="Arial" panose="020B0604020202020204" pitchFamily="34" charset="0"/>
              </a:rPr>
              <a:t>Yyyyyyyy</a:t>
            </a:r>
            <a:r>
              <a:rPr lang="pt-BR" altLang="pt-BR" sz="2200" b="1" dirty="0">
                <a:solidFill>
                  <a:srgbClr val="00B0F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2200" b="1" dirty="0" err="1">
                <a:solidFill>
                  <a:srgbClr val="00B0F0"/>
                </a:solidFill>
                <a:latin typeface="Arial" panose="020B0604020202020204" pitchFamily="34" charset="0"/>
              </a:rPr>
              <a:t>Zzzzzz</a:t>
            </a:r>
            <a:br>
              <a:rPr lang="pt-BR" altLang="pt-BR" sz="2200" b="1" dirty="0">
                <a:solidFill>
                  <a:srgbClr val="00B0F0"/>
                </a:solidFill>
                <a:latin typeface="Arial" panose="020B0604020202020204" pitchFamily="34" charset="0"/>
              </a:rPr>
            </a:b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Co-author</a:t>
            </a:r>
            <a: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  <a:t>:   Prof. </a:t>
            </a: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Xxxxxx</a:t>
            </a:r>
            <a: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  <a:t> </a:t>
            </a: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Yxxxxxx</a:t>
            </a:r>
            <a: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  <a:t> </a:t>
            </a: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Zxxxxxx</a:t>
            </a:r>
            <a: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70AD7F6A-DE02-BFBD-4FD8-F1C61BCFC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5321" y="3423165"/>
            <a:ext cx="5380949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xxxxxxxxxxInstitutionxxxxxx</a:t>
            </a:r>
            <a:b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</a:b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Yyyyyyyyyyyy</a:t>
            </a:r>
            <a: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  <a:t> </a:t>
            </a: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Zzzzzzzzzz</a:t>
            </a:r>
            <a:endParaRPr lang="pt-BR" altLang="pt-BR" sz="2000" dirty="0">
              <a:solidFill>
                <a:srgbClr val="BDD9FC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pt-BR" altLang="pt-BR" sz="600" b="1" dirty="0">
                <a:solidFill>
                  <a:srgbClr val="BDD9FC"/>
                </a:solidFill>
                <a:latin typeface="Arial" panose="020B0604020202020204" pitchFamily="34" charset="0"/>
              </a:rPr>
              <a:t> </a:t>
            </a:r>
          </a:p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altLang="pt-BR" sz="2200" b="1" dirty="0">
                <a:solidFill>
                  <a:srgbClr val="BDD9FC"/>
                </a:solidFill>
                <a:latin typeface="Arial" panose="020B0604020202020204" pitchFamily="34" charset="0"/>
              </a:rPr>
              <a:t>Country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C8BD6B-A7E8-10B2-854C-D5A43EBFE7A0}"/>
              </a:ext>
            </a:extLst>
          </p:cNvPr>
          <p:cNvSpPr/>
          <p:nvPr/>
        </p:nvSpPr>
        <p:spPr bwMode="auto">
          <a:xfrm>
            <a:off x="127443" y="2356519"/>
            <a:ext cx="2500341" cy="2727749"/>
          </a:xfrm>
          <a:prstGeom prst="rect">
            <a:avLst/>
          </a:prstGeom>
          <a:noFill/>
          <a:ln w="38100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5B5FF256-BA09-E160-C23B-67724D549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671" y="4027241"/>
            <a:ext cx="2254663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Photo</a:t>
            </a:r>
            <a:endParaRPr lang="pt-BR" altLang="pt-BR" sz="2000" dirty="0">
              <a:solidFill>
                <a:srgbClr val="BDD9FC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altLang="pt-BR" sz="1200" b="1" dirty="0">
                <a:solidFill>
                  <a:srgbClr val="BDD9FC"/>
                </a:solidFill>
                <a:latin typeface="Arial" panose="020B0604020202020204" pitchFamily="34" charset="0"/>
              </a:rPr>
              <a:t> </a:t>
            </a:r>
            <a:endParaRPr lang="en-US" altLang="pt-BR" sz="2200" b="1" dirty="0">
              <a:solidFill>
                <a:srgbClr val="BDD9FC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81F2660F-6BA5-65FF-18DC-2D67723BA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9307" y="4745324"/>
            <a:ext cx="406846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pt-BR" altLang="pt-BR" sz="1500" dirty="0" err="1">
                <a:solidFill>
                  <a:srgbClr val="FFFF00"/>
                </a:solidFill>
                <a:latin typeface="Arial" panose="020B0604020202020204" pitchFamily="34" charset="0"/>
              </a:rPr>
              <a:t>See</a:t>
            </a:r>
            <a:r>
              <a:rPr lang="pt-BR" altLang="pt-BR" sz="15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500" dirty="0" err="1">
                <a:solidFill>
                  <a:srgbClr val="FFFF00"/>
                </a:solidFill>
                <a:latin typeface="Arial" panose="020B0604020202020204" pitchFamily="34" charset="0"/>
              </a:rPr>
              <a:t>the</a:t>
            </a:r>
            <a:r>
              <a:rPr lang="pt-BR" altLang="pt-BR" sz="15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500" dirty="0" err="1">
                <a:solidFill>
                  <a:srgbClr val="FFFF00"/>
                </a:solidFill>
                <a:latin typeface="Arial" panose="020B0604020202020204" pitchFamily="34" charset="0"/>
              </a:rPr>
              <a:t>example</a:t>
            </a:r>
            <a:r>
              <a:rPr lang="pt-BR" altLang="pt-BR" sz="1500" dirty="0">
                <a:solidFill>
                  <a:srgbClr val="FFFF00"/>
                </a:solidFill>
                <a:latin typeface="Arial" panose="020B0604020202020204" pitchFamily="34" charset="0"/>
              </a:rPr>
              <a:t> in </a:t>
            </a:r>
            <a:r>
              <a:rPr lang="pt-BR" altLang="pt-BR" sz="1500" dirty="0" err="1">
                <a:solidFill>
                  <a:srgbClr val="FFFF00"/>
                </a:solidFill>
                <a:latin typeface="Arial" panose="020B0604020202020204" pitchFamily="34" charset="0"/>
              </a:rPr>
              <a:t>the</a:t>
            </a:r>
            <a:r>
              <a:rPr lang="pt-BR" altLang="pt-BR" sz="15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500" dirty="0" err="1">
                <a:solidFill>
                  <a:srgbClr val="FFFF00"/>
                </a:solidFill>
                <a:latin typeface="Arial" panose="020B0604020202020204" pitchFamily="34" charset="0"/>
              </a:rPr>
              <a:t>next</a:t>
            </a:r>
            <a:r>
              <a:rPr lang="pt-BR" altLang="pt-BR" sz="15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500" dirty="0" err="1">
                <a:solidFill>
                  <a:srgbClr val="FFFF00"/>
                </a:solidFill>
                <a:latin typeface="Arial" panose="020B0604020202020204" pitchFamily="34" charset="0"/>
              </a:rPr>
              <a:t>page</a:t>
            </a:r>
            <a:r>
              <a:rPr lang="pt-BR" altLang="pt-BR" sz="1500" dirty="0">
                <a:solidFill>
                  <a:srgbClr val="FFFF00"/>
                </a:solidFill>
                <a:latin typeface="Arial" panose="020B0604020202020204" pitchFamily="34" charset="0"/>
              </a:rPr>
              <a:t> .........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9DF02F06-6D66-4736-C2F5-3B72E8255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014" y="52264"/>
            <a:ext cx="8399102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GROUND2026  &amp;  12</a:t>
            </a:r>
            <a:r>
              <a:rPr lang="en-US" sz="2800" baseline="30000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th</a:t>
            </a: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 LPE</a:t>
            </a:r>
          </a:p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100" b="0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Foz do Iguaçu – September 2026 </a:t>
            </a:r>
          </a:p>
        </p:txBody>
      </p:sp>
    </p:spTree>
    <p:extLst>
      <p:ext uri="{BB962C8B-B14F-4D97-AF65-F5344CB8AC3E}">
        <p14:creationId xmlns:p14="http://schemas.microsoft.com/office/powerpoint/2010/main" val="4293718601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9B96A-0780-74EB-2977-213CE64B9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A79AFF-A278-9DF5-8693-7C67D136907E}"/>
              </a:ext>
            </a:extLst>
          </p:cNvPr>
          <p:cNvSpPr txBox="1"/>
          <p:nvPr/>
        </p:nvSpPr>
        <p:spPr>
          <a:xfrm>
            <a:off x="0" y="13778"/>
            <a:ext cx="9144000" cy="511422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800" b="1" i="1" strike="noStrik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solidFill>
                  <a:srgbClr val="00B0F0"/>
                </a:solidFill>
              </a:rPr>
              <a:t> </a:t>
            </a: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dirty="0">
              <a:solidFill>
                <a:srgbClr val="00B0F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74CF3253-B989-8682-FA18-EA948BE89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1106221"/>
            <a:ext cx="8707078" cy="96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300" dirty="0">
                <a:solidFill>
                  <a:srgbClr val="BDD9F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Measures for Improving the Lightning Performance                       of Transmission Lines 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92956EC4-342B-9D13-93B3-11F866784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0693" y="2284512"/>
            <a:ext cx="5380949" cy="1004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2200" b="1" dirty="0" err="1">
                <a:solidFill>
                  <a:srgbClr val="00B0F0"/>
                </a:solidFill>
                <a:latin typeface="Arial" panose="020B0604020202020204" pitchFamily="34" charset="0"/>
              </a:rPr>
              <a:t>Presenter</a:t>
            </a:r>
            <a:r>
              <a:rPr lang="pt-BR" altLang="pt-BR" sz="2200" b="1" dirty="0">
                <a:solidFill>
                  <a:srgbClr val="00B0F0"/>
                </a:solidFill>
                <a:latin typeface="Arial" panose="020B0604020202020204" pitchFamily="34" charset="0"/>
              </a:rPr>
              <a:t>: Prof. Silvério Visacro</a:t>
            </a:r>
            <a:br>
              <a:rPr lang="pt-BR" altLang="pt-BR" sz="2200" b="1" dirty="0">
                <a:solidFill>
                  <a:srgbClr val="00B0F0"/>
                </a:solidFill>
                <a:latin typeface="Arial" panose="020B0604020202020204" pitchFamily="34" charset="0"/>
              </a:rPr>
            </a:b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Co-author</a:t>
            </a:r>
            <a: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  <a:t>:   Prof. Fernando H. Silveira</a:t>
            </a: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48DF0A98-D223-3C84-0B2D-FC12860D7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5321" y="3630305"/>
            <a:ext cx="5380949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  <a:t>LRC - Lightning </a:t>
            </a: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Research</a:t>
            </a:r>
            <a: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  <a:t> Center</a:t>
            </a:r>
            <a:b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</a:br>
            <a: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  <a:t>Federal </a:t>
            </a: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University</a:t>
            </a:r>
            <a: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  <a:t> </a:t>
            </a: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of</a:t>
            </a:r>
            <a:r>
              <a:rPr lang="pt-BR" altLang="pt-BR" sz="2000" dirty="0">
                <a:solidFill>
                  <a:srgbClr val="BDD9FC"/>
                </a:solidFill>
                <a:latin typeface="Arial" panose="020B0604020202020204" pitchFamily="34" charset="0"/>
              </a:rPr>
              <a:t> Minas Gerais</a:t>
            </a:r>
          </a:p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pt-BR" altLang="pt-BR" sz="300" b="1" dirty="0">
                <a:solidFill>
                  <a:srgbClr val="BDD9FC"/>
                </a:solidFill>
                <a:latin typeface="Arial" panose="020B0604020202020204" pitchFamily="34" charset="0"/>
              </a:rPr>
              <a:t> </a:t>
            </a:r>
          </a:p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altLang="pt-BR" sz="2200" b="1" dirty="0">
                <a:solidFill>
                  <a:srgbClr val="BDD9FC"/>
                </a:solidFill>
                <a:latin typeface="Arial" panose="020B0604020202020204" pitchFamily="34" charset="0"/>
              </a:rPr>
              <a:t>Brazil</a:t>
            </a: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2B24B198-7B0B-0B8A-5146-724E44722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671" y="4027241"/>
            <a:ext cx="2254663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pt-BR" altLang="pt-BR" sz="2000" dirty="0" err="1">
                <a:solidFill>
                  <a:srgbClr val="BDD9FC"/>
                </a:solidFill>
                <a:latin typeface="Arial" panose="020B0604020202020204" pitchFamily="34" charset="0"/>
              </a:rPr>
              <a:t>Photo</a:t>
            </a:r>
            <a:endParaRPr lang="pt-BR" altLang="pt-BR" sz="2000" dirty="0">
              <a:solidFill>
                <a:srgbClr val="BDD9FC"/>
              </a:solidFill>
              <a:latin typeface="Arial" panose="020B0604020202020204" pitchFamily="34" charset="0"/>
            </a:endParaRPr>
          </a:p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altLang="pt-BR" sz="1200" b="1" dirty="0">
                <a:solidFill>
                  <a:srgbClr val="BDD9FC"/>
                </a:solidFill>
                <a:latin typeface="Arial" panose="020B0604020202020204" pitchFamily="34" charset="0"/>
              </a:rPr>
              <a:t> </a:t>
            </a:r>
            <a:endParaRPr lang="en-US" altLang="pt-BR" sz="2200" b="1" dirty="0">
              <a:solidFill>
                <a:srgbClr val="BDD9FC"/>
              </a:solidFill>
              <a:latin typeface="Arial" panose="020B0604020202020204" pitchFamily="34" charset="0"/>
            </a:endParaRP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D2CBF8A2-0B35-4586-344A-5ACD07E2A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014" y="52264"/>
            <a:ext cx="8399102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2000" b="1" i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GROUND2026  &amp;  12</a:t>
            </a:r>
            <a:r>
              <a:rPr lang="en-US" sz="2800" baseline="30000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th</a:t>
            </a:r>
            <a:r>
              <a: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 LPE</a:t>
            </a:r>
          </a:p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100" b="0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panose="020B0604020202020204" pitchFamily="34" charset="0"/>
              </a:rPr>
              <a:t>Foz do Iguaçu – September 2026 </a:t>
            </a:r>
          </a:p>
        </p:txBody>
      </p:sp>
      <p:pic>
        <p:nvPicPr>
          <p:cNvPr id="4" name="Picture 3" descr="A person in a suit&#10;&#10;Description automatically generated with medium confidence">
            <a:extLst>
              <a:ext uri="{FF2B5EF4-FFF2-40B4-BE49-F238E27FC236}">
                <a16:creationId xmlns:a16="http://schemas.microsoft.com/office/drawing/2014/main" id="{CDBFAB86-3EC5-FC89-D884-757C4B167D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40"/>
          <a:stretch>
            <a:fillRect/>
          </a:stretch>
        </p:blipFill>
        <p:spPr>
          <a:xfrm>
            <a:off x="182941" y="2112076"/>
            <a:ext cx="2319454" cy="298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7465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C1735-1611-2AF0-4AB2-94D2D6E83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827012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CCEC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1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CCEC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1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C03399608C37643B0A704DE1187FF03" ma:contentTypeVersion="8" ma:contentTypeDescription="Crie um novo documento." ma:contentTypeScope="" ma:versionID="c8bd1cb20bf1b2bfd3f3f2408a20cea0">
  <xsd:schema xmlns:xsd="http://www.w3.org/2001/XMLSchema" xmlns:xs="http://www.w3.org/2001/XMLSchema" xmlns:p="http://schemas.microsoft.com/office/2006/metadata/properties" xmlns:ns3="cd72093b-2e5b-4894-a48c-9e0aa01fb77e" targetNamespace="http://schemas.microsoft.com/office/2006/metadata/properties" ma:root="true" ma:fieldsID="9537e7e6eda7ca4923eca264d5ee8dcb" ns3:_="">
    <xsd:import namespace="cd72093b-2e5b-4894-a48c-9e0aa01fb7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2093b-2e5b-4894-a48c-9e0aa01fb7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A11BB73-AB88-4787-9B99-1EBDA9329A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2093b-2e5b-4894-a48c-9e0aa01fb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ED0521-AE45-458D-9017-712045196C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791023-3F5C-46C0-B81D-39573D9BF833}">
  <ds:schemaRefs>
    <ds:schemaRef ds:uri="http://schemas.microsoft.com/office/2006/metadata/properties"/>
    <ds:schemaRef ds:uri="cd72093b-2e5b-4894-a48c-9e0aa01fb77e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elements/1.1/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5235</TotalTime>
  <Words>155</Words>
  <Application>Microsoft Office PowerPoint</Application>
  <PresentationFormat>Custom</PresentationFormat>
  <Paragraphs>54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Courier New</vt:lpstr>
      <vt:lpstr>Times New Roman</vt:lpstr>
      <vt:lpstr>1_Tema do Office</vt:lpstr>
      <vt:lpstr>Design padrão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Luciana</dc:creator>
  <cp:lastModifiedBy>SILVERIO VISACRO FILHO</cp:lastModifiedBy>
  <cp:revision>88</cp:revision>
  <dcterms:created xsi:type="dcterms:W3CDTF">2019-09-04T20:54:35Z</dcterms:created>
  <dcterms:modified xsi:type="dcterms:W3CDTF">2026-08-07T21:31:53Z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0x0101008C03399608C37643B0A704DE1187FF03</vt:lpwstr>
  </property>
  <property fmtid="{D5CDD505-2E9C-101B-9397-08002B2CF9AE}" pid="3" name="MSIP_Label_f5d9f3d2-9f5c-4636-bcb8-0b3d7877770b_Enabled">
    <vt:lpwstr>true</vt:lpwstr>
  </property>
  <property fmtid="{D5CDD505-2E9C-101B-9397-08002B2CF9AE}" pid="4" name="MSIP_Label_f5d9f3d2-9f5c-4636-bcb8-0b3d7877770b_SetDate">
    <vt:lpwstr>2023-09-25T17:45:03Z</vt:lpwstr>
  </property>
  <property fmtid="{D5CDD505-2E9C-101B-9397-08002B2CF9AE}" pid="5" name="MSIP_Label_f5d9f3d2-9f5c-4636-bcb8-0b3d7877770b_Method">
    <vt:lpwstr>Privileged</vt:lpwstr>
  </property>
  <property fmtid="{D5CDD505-2E9C-101B-9397-08002B2CF9AE}" pid="6" name="MSIP_Label_f5d9f3d2-9f5c-4636-bcb8-0b3d7877770b_Name">
    <vt:lpwstr>Pública</vt:lpwstr>
  </property>
  <property fmtid="{D5CDD505-2E9C-101B-9397-08002B2CF9AE}" pid="7" name="MSIP_Label_f5d9f3d2-9f5c-4636-bcb8-0b3d7877770b_SiteId">
    <vt:lpwstr>400f54e7-f86b-4fd8-99a7-a9a563576b5d</vt:lpwstr>
  </property>
  <property fmtid="{D5CDD505-2E9C-101B-9397-08002B2CF9AE}" pid="8" name="MSIP_Label_f5d9f3d2-9f5c-4636-bcb8-0b3d7877770b_ActionId">
    <vt:lpwstr>f7cf7312-79ca-4472-9046-2198a31ffe61</vt:lpwstr>
  </property>
  <property fmtid="{D5CDD505-2E9C-101B-9397-08002B2CF9AE}" pid="9" name="MSIP_Label_f5d9f3d2-9f5c-4636-bcb8-0b3d7877770b_ContentBits">
    <vt:lpwstr>2</vt:lpwstr>
  </property>
  <property fmtid="{D5CDD505-2E9C-101B-9397-08002B2CF9AE}" pid="10" name="ClassificationContentMarkingFooterLocations">
    <vt:lpwstr>Tema do Office:8</vt:lpwstr>
  </property>
  <property fmtid="{D5CDD505-2E9C-101B-9397-08002B2CF9AE}" pid="11" name="ClassificationContentMarkingFooterText">
    <vt:lpwstr>CLASSIFICAÇÃO: PÚBLICA</vt:lpwstr>
  </property>
</Properties>
</file>